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defRPr/>
              </a:pPr>
              <a:endParaRPr kumimoji="1" lang="tr-TR" altLang="tr-TR" smtClean="0">
                <a:solidFill>
                  <a:srgbClr val="003366"/>
                </a:solidFill>
                <a:latin typeface="Times New Roman" panose="02020603050405020304" pitchFamily="18"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defRPr/>
              </a:pPr>
              <a:endParaRPr kumimoji="1" lang="tr-TR" altLang="tr-TR" smtClean="0">
                <a:solidFill>
                  <a:srgbClr val="003366"/>
                </a:solidFill>
                <a:latin typeface="Times New Roman" panose="02020603050405020304" pitchFamily="18" charset="0"/>
              </a:endParaRPr>
            </a:p>
          </p:txBody>
        </p:sp>
      </p:grpSp>
      <p:grpSp>
        <p:nvGrpSpPr>
          <p:cNvPr id="7" name="Group 5"/>
          <p:cNvGrpSpPr>
            <a:grpSpLocks/>
          </p:cNvGrpSpPr>
          <p:nvPr/>
        </p:nvGrpSpPr>
        <p:grpSpPr bwMode="auto">
          <a:xfrm>
            <a:off x="3632200" y="4889500"/>
            <a:ext cx="4876800" cy="319088"/>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sp>
          <p:nvSpPr>
            <p:cNvPr id="9" name="AutoShape 7"/>
            <p:cNvSpPr>
              <a:spLocks noChangeArrowheads="1"/>
            </p:cNvSpPr>
            <p:nvPr/>
          </p:nvSpPr>
          <p:spPr bwMode="auto">
            <a:xfrm>
              <a:off x="5196" y="3080"/>
              <a:ext cx="164" cy="201"/>
            </a:xfrm>
            <a:prstGeom prst="flowChartDelay">
              <a:avLst/>
            </a:prstGeom>
            <a:solidFill>
              <a:schemeClr val="hlink"/>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grpSp>
      <p:sp>
        <p:nvSpPr>
          <p:cNvPr id="10248"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tr-TR"/>
              <a:t>Asıl alt başlık stilini düzenlemek için tıklatın</a:t>
            </a:r>
          </a:p>
        </p:txBody>
      </p:sp>
      <p:sp>
        <p:nvSpPr>
          <p:cNvPr id="1025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tr-TR"/>
              <a:t>Asıl başlık stili için tıklatın</a:t>
            </a:r>
          </a:p>
        </p:txBody>
      </p:sp>
      <p:sp>
        <p:nvSpPr>
          <p:cNvPr id="10" name="Rectangle 19"/>
          <p:cNvSpPr>
            <a:spLocks noGrp="1" noChangeArrowheads="1"/>
          </p:cNvSpPr>
          <p:nvPr>
            <p:ph type="dt" sz="quarter" idx="10"/>
          </p:nvPr>
        </p:nvSpPr>
        <p:spPr/>
        <p:txBody>
          <a:bodyPr/>
          <a:lstStyle>
            <a:lvl1pPr>
              <a:defRPr>
                <a:solidFill>
                  <a:schemeClr val="bg1"/>
                </a:solidFill>
              </a:defRPr>
            </a:lvl1pPr>
          </a:lstStyle>
          <a:p>
            <a:pPr>
              <a:defRPr/>
            </a:pPr>
            <a:endParaRPr lang="tr-TR">
              <a:solidFill>
                <a:srgbClr val="FFFFFF"/>
              </a:solidFill>
            </a:endParaRPr>
          </a:p>
        </p:txBody>
      </p:sp>
      <p:sp>
        <p:nvSpPr>
          <p:cNvPr id="11" name="Rectangle 20"/>
          <p:cNvSpPr>
            <a:spLocks noGrp="1" noChangeArrowheads="1"/>
          </p:cNvSpPr>
          <p:nvPr>
            <p:ph type="ftr" sz="quarter" idx="11"/>
          </p:nvPr>
        </p:nvSpPr>
        <p:spPr/>
        <p:txBody>
          <a:bodyPr/>
          <a:lstStyle>
            <a:lvl1pPr algn="r">
              <a:defRPr/>
            </a:lvl1pPr>
          </a:lstStyle>
          <a:p>
            <a:pPr>
              <a:defRPr/>
            </a:pPr>
            <a:endParaRPr lang="tr-TR">
              <a:solidFill>
                <a:srgbClr val="003366"/>
              </a:solidFill>
            </a:endParaRPr>
          </a:p>
        </p:txBody>
      </p:sp>
      <p:sp>
        <p:nvSpPr>
          <p:cNvPr id="12" name="Rectangle 21"/>
          <p:cNvSpPr>
            <a:spLocks noGrp="1" noChangeArrowheads="1"/>
          </p:cNvSpPr>
          <p:nvPr>
            <p:ph type="sldNum" sz="quarter" idx="12"/>
          </p:nvPr>
        </p:nvSpPr>
        <p:spPr>
          <a:xfrm>
            <a:off x="76200" y="6248400"/>
            <a:ext cx="587375" cy="488950"/>
          </a:xfrm>
        </p:spPr>
        <p:txBody>
          <a:bodyPr anchorCtr="0"/>
          <a:lstStyle>
            <a:lvl1pPr>
              <a:defRPr/>
            </a:lvl1pPr>
          </a:lstStyle>
          <a:p>
            <a:fld id="{0C69093E-BF73-4187-9AB7-D819486E03C7}"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974918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6" name="Rectangle 13"/>
          <p:cNvSpPr>
            <a:spLocks noGrp="1" noChangeArrowheads="1"/>
          </p:cNvSpPr>
          <p:nvPr>
            <p:ph type="sldNum" sz="quarter" idx="12"/>
          </p:nvPr>
        </p:nvSpPr>
        <p:spPr>
          <a:ln/>
        </p:spPr>
        <p:txBody>
          <a:bodyPr/>
          <a:lstStyle>
            <a:lvl1pPr>
              <a:defRPr/>
            </a:lvl1pPr>
          </a:lstStyle>
          <a:p>
            <a:fld id="{E1F4417C-8FC7-4DD1-9D01-C039F4690C54}"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2647529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6" name="Rectangle 13"/>
          <p:cNvSpPr>
            <a:spLocks noGrp="1" noChangeArrowheads="1"/>
          </p:cNvSpPr>
          <p:nvPr>
            <p:ph type="sldNum" sz="quarter" idx="12"/>
          </p:nvPr>
        </p:nvSpPr>
        <p:spPr>
          <a:ln/>
        </p:spPr>
        <p:txBody>
          <a:bodyPr/>
          <a:lstStyle>
            <a:lvl1pPr>
              <a:defRPr/>
            </a:lvl1pPr>
          </a:lstStyle>
          <a:p>
            <a:fld id="{22CFCD41-723A-46B6-AD70-2987777A2B6D}"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721769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7" name="Rectangle 13"/>
          <p:cNvSpPr>
            <a:spLocks noGrp="1" noChangeArrowheads="1"/>
          </p:cNvSpPr>
          <p:nvPr>
            <p:ph type="sldNum" sz="quarter" idx="12"/>
          </p:nvPr>
        </p:nvSpPr>
        <p:spPr>
          <a:ln/>
        </p:spPr>
        <p:txBody>
          <a:bodyPr/>
          <a:lstStyle>
            <a:lvl1pPr>
              <a:defRPr/>
            </a:lvl1pPr>
          </a:lstStyle>
          <a:p>
            <a:fld id="{6288184B-E8EB-4475-9BEB-F9E52AB726EB}"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470455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8"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9" name="Rectangle 13"/>
          <p:cNvSpPr>
            <a:spLocks noGrp="1" noChangeArrowheads="1"/>
          </p:cNvSpPr>
          <p:nvPr>
            <p:ph type="sldNum" sz="quarter" idx="12"/>
          </p:nvPr>
        </p:nvSpPr>
        <p:spPr>
          <a:ln/>
        </p:spPr>
        <p:txBody>
          <a:bodyPr/>
          <a:lstStyle>
            <a:lvl1pPr>
              <a:defRPr/>
            </a:lvl1pPr>
          </a:lstStyle>
          <a:p>
            <a:fld id="{198F1B67-4ABE-4016-BB9B-CC8A4A5B0C5E}"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4104616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4"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5" name="Rectangle 13"/>
          <p:cNvSpPr>
            <a:spLocks noGrp="1" noChangeArrowheads="1"/>
          </p:cNvSpPr>
          <p:nvPr>
            <p:ph type="sldNum" sz="quarter" idx="12"/>
          </p:nvPr>
        </p:nvSpPr>
        <p:spPr>
          <a:ln/>
        </p:spPr>
        <p:txBody>
          <a:bodyPr/>
          <a:lstStyle>
            <a:lvl1pPr>
              <a:defRPr/>
            </a:lvl1pPr>
          </a:lstStyle>
          <a:p>
            <a:fld id="{0779B694-B3FD-4BEF-875F-83464D13AF6A}"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072723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4" name="Rectangle 13"/>
          <p:cNvSpPr>
            <a:spLocks noGrp="1" noChangeArrowheads="1"/>
          </p:cNvSpPr>
          <p:nvPr>
            <p:ph type="sldNum" sz="quarter" idx="12"/>
          </p:nvPr>
        </p:nvSpPr>
        <p:spPr>
          <a:ln/>
        </p:spPr>
        <p:txBody>
          <a:bodyPr/>
          <a:lstStyle>
            <a:lvl1pPr>
              <a:defRPr/>
            </a:lvl1pPr>
          </a:lstStyle>
          <a:p>
            <a:fld id="{53639FD4-3FF8-4798-87B7-9B4C7E246969}"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41642035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7" name="Rectangle 13"/>
          <p:cNvSpPr>
            <a:spLocks noGrp="1" noChangeArrowheads="1"/>
          </p:cNvSpPr>
          <p:nvPr>
            <p:ph type="sldNum" sz="quarter" idx="12"/>
          </p:nvPr>
        </p:nvSpPr>
        <p:spPr>
          <a:ln/>
        </p:spPr>
        <p:txBody>
          <a:bodyPr/>
          <a:lstStyle>
            <a:lvl1pPr>
              <a:defRPr/>
            </a:lvl1pPr>
          </a:lstStyle>
          <a:p>
            <a:fld id="{6414C1F3-A06A-4918-9047-FA0B0E17A515}"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40767918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7" name="Rectangle 13"/>
          <p:cNvSpPr>
            <a:spLocks noGrp="1" noChangeArrowheads="1"/>
          </p:cNvSpPr>
          <p:nvPr>
            <p:ph type="sldNum" sz="quarter" idx="12"/>
          </p:nvPr>
        </p:nvSpPr>
        <p:spPr>
          <a:ln/>
        </p:spPr>
        <p:txBody>
          <a:bodyPr/>
          <a:lstStyle>
            <a:lvl1pPr>
              <a:defRPr/>
            </a:lvl1pPr>
          </a:lstStyle>
          <a:p>
            <a:fld id="{F2BF27EA-BA8C-4F22-A6E8-619DDF35871A}"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6346673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6" name="Rectangle 13"/>
          <p:cNvSpPr>
            <a:spLocks noGrp="1" noChangeArrowheads="1"/>
          </p:cNvSpPr>
          <p:nvPr>
            <p:ph type="sldNum" sz="quarter" idx="12"/>
          </p:nvPr>
        </p:nvSpPr>
        <p:spPr>
          <a:ln/>
        </p:spPr>
        <p:txBody>
          <a:bodyPr/>
          <a:lstStyle>
            <a:lvl1pPr>
              <a:defRPr/>
            </a:lvl1pPr>
          </a:lstStyle>
          <a:p>
            <a:fld id="{F0A85993-CF9C-4332-B6CE-6BF1355D31C2}"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26878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05600" y="762000"/>
            <a:ext cx="1981200" cy="532447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762000" y="762000"/>
            <a:ext cx="5791200" cy="532447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6" name="Rectangle 13"/>
          <p:cNvSpPr>
            <a:spLocks noGrp="1" noChangeArrowheads="1"/>
          </p:cNvSpPr>
          <p:nvPr>
            <p:ph type="sldNum" sz="quarter" idx="12"/>
          </p:nvPr>
        </p:nvSpPr>
        <p:spPr>
          <a:ln/>
        </p:spPr>
        <p:txBody>
          <a:bodyPr/>
          <a:lstStyle>
            <a:lvl1pPr>
              <a:defRPr/>
            </a:lvl1pPr>
          </a:lstStyle>
          <a:p>
            <a:fld id="{A412C4EA-126F-4BFF-8584-6F13699E3B49}"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422498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620000" cy="6858000"/>
            <a:chOff x="0" y="0"/>
            <a:chExt cx="4800" cy="4320"/>
          </a:xfrm>
        </p:grpSpPr>
        <p:grpSp>
          <p:nvGrpSpPr>
            <p:cNvPr id="1032" name="Group 3"/>
            <p:cNvGrpSpPr>
              <a:grpSpLocks/>
            </p:cNvGrpSpPr>
            <p:nvPr userDrawn="1"/>
          </p:nvGrpSpPr>
          <p:grpSpPr bwMode="auto">
            <a:xfrm>
              <a:off x="0" y="0"/>
              <a:ext cx="2016" cy="4320"/>
              <a:chOff x="0" y="0"/>
              <a:chExt cx="2016" cy="4320"/>
            </a:xfrm>
          </p:grpSpPr>
          <p:sp>
            <p:nvSpPr>
              <p:cNvPr id="1036" name="Rectangle 4"/>
              <p:cNvSpPr>
                <a:spLocks noChangeArrowheads="1"/>
              </p:cNvSpPr>
              <p:nvPr userDrawn="1"/>
            </p:nvSpPr>
            <p:spPr bwMode="auto">
              <a:xfrm>
                <a:off x="0" y="0"/>
                <a:ext cx="480" cy="4320"/>
              </a:xfrm>
              <a:prstGeom prst="rect">
                <a:avLst/>
              </a:prstGeom>
              <a:solidFill>
                <a:schemeClr val="accent2"/>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sp>
            <p:nvSpPr>
              <p:cNvPr id="1037" name="Freeform 5"/>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miter lim="800000"/>
                    <a:headEnd type="none" w="med" len="med"/>
                    <a:tailEnd type="none" w="med" len="med"/>
                  </a14:hiddenLine>
                </a:ext>
              </a:extLst>
            </p:spPr>
            <p:txBody>
              <a:bodyPr wrap="none"/>
              <a:lstStyle/>
              <a:p>
                <a:pPr eaLnBrk="0" fontAlgn="base" hangingPunct="0">
                  <a:spcBef>
                    <a:spcPct val="0"/>
                  </a:spcBef>
                  <a:spcAft>
                    <a:spcPct val="0"/>
                  </a:spcAft>
                </a:pPr>
                <a:endParaRPr lang="tr-TR" smtClean="0">
                  <a:solidFill>
                    <a:srgbClr val="003366"/>
                  </a:solidFill>
                  <a:ea typeface="ＭＳ Ｐゴシック" pitchFamily="34" charset="-128"/>
                </a:endParaRPr>
              </a:p>
            </p:txBody>
          </p:sp>
        </p:grpSp>
        <p:grpSp>
          <p:nvGrpSpPr>
            <p:cNvPr id="1033" name="Group 6"/>
            <p:cNvGrpSpPr>
              <a:grpSpLocks/>
            </p:cNvGrpSpPr>
            <p:nvPr/>
          </p:nvGrpSpPr>
          <p:grpSpPr bwMode="auto">
            <a:xfrm>
              <a:off x="144" y="1248"/>
              <a:ext cx="4656" cy="201"/>
              <a:chOff x="144" y="1248"/>
              <a:chExt cx="4656" cy="201"/>
            </a:xfrm>
          </p:grpSpPr>
          <p:sp>
            <p:nvSpPr>
              <p:cNvPr id="1034" name="AutoShape 7"/>
              <p:cNvSpPr>
                <a:spLocks noChangeArrowheads="1"/>
              </p:cNvSpPr>
              <p:nvPr/>
            </p:nvSpPr>
            <p:spPr bwMode="auto">
              <a:xfrm>
                <a:off x="384" y="1248"/>
                <a:ext cx="4416" cy="200"/>
              </a:xfrm>
              <a:prstGeom prst="roundRect">
                <a:avLst>
                  <a:gd name="adj" fmla="val 0"/>
                </a:avLst>
              </a:prstGeom>
              <a:solidFill>
                <a:schemeClr val="hlink"/>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sp>
            <p:nvSpPr>
              <p:cNvPr id="1035" name="AutoShape 8"/>
              <p:cNvSpPr>
                <a:spLocks noChangeArrowheads="1"/>
              </p:cNvSpPr>
              <p:nvPr/>
            </p:nvSpPr>
            <p:spPr bwMode="auto">
              <a:xfrm flipH="1">
                <a:off x="144" y="1248"/>
                <a:ext cx="248" cy="201"/>
              </a:xfrm>
              <a:prstGeom prst="flowChartDelay">
                <a:avLst/>
              </a:prstGeom>
              <a:solidFill>
                <a:schemeClr val="hlink"/>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grpSp>
      </p:grpSp>
      <p:sp>
        <p:nvSpPr>
          <p:cNvPr id="1027" name="AutoShape 9"/>
          <p:cNvSpPr>
            <a:spLocks noGrp="1" noChangeArrowheads="1"/>
          </p:cNvSpPr>
          <p:nvPr>
            <p:ph type="title"/>
          </p:nvPr>
        </p:nvSpPr>
        <p:spPr bwMode="auto">
          <a:xfrm>
            <a:off x="762000" y="762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b" anchorCtr="0" compatLnSpc="1">
            <a:prstTxWarp prst="textNoShape">
              <a:avLst/>
            </a:prstTxWarp>
          </a:bodyPr>
          <a:lstStyle/>
          <a:p>
            <a:pPr lvl="0"/>
            <a:r>
              <a:rPr lang="tr-TR" altLang="tr-TR" smtClean="0"/>
              <a:t>Asıl başlık stili için tıklatın</a:t>
            </a:r>
          </a:p>
        </p:txBody>
      </p:sp>
      <p:sp>
        <p:nvSpPr>
          <p:cNvPr id="1028" name="Rectangle 10"/>
          <p:cNvSpPr>
            <a:spLocks noGrp="1" noChangeArrowheads="1"/>
          </p:cNvSpPr>
          <p:nvPr>
            <p:ph type="body" idx="1"/>
          </p:nvPr>
        </p:nvSpPr>
        <p:spPr bwMode="auto">
          <a:xfrm>
            <a:off x="838200" y="2362200"/>
            <a:ext cx="769302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9227"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Arial" charset="0"/>
                <a:ea typeface="+mn-ea"/>
                <a:cs typeface="Arial" charset="0"/>
              </a:defRPr>
            </a:lvl1pPr>
          </a:lstStyle>
          <a:p>
            <a:pPr fontAlgn="base">
              <a:spcBef>
                <a:spcPct val="0"/>
              </a:spcBef>
              <a:spcAft>
                <a:spcPct val="0"/>
              </a:spcAft>
              <a:defRPr/>
            </a:pPr>
            <a:endParaRPr lang="tr-TR">
              <a:solidFill>
                <a:srgbClr val="003366"/>
              </a:solidFill>
            </a:endParaRPr>
          </a:p>
        </p:txBody>
      </p:sp>
      <p:sp>
        <p:nvSpPr>
          <p:cNvPr id="9228"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Arial" charset="0"/>
                <a:ea typeface="+mn-ea"/>
                <a:cs typeface="Arial" charset="0"/>
              </a:defRPr>
            </a:lvl1pPr>
          </a:lstStyle>
          <a:p>
            <a:pPr fontAlgn="base">
              <a:spcBef>
                <a:spcPct val="0"/>
              </a:spcBef>
              <a:spcAft>
                <a:spcPct val="0"/>
              </a:spcAft>
              <a:defRPr/>
            </a:pPr>
            <a:endParaRPr lang="tr-TR">
              <a:solidFill>
                <a:srgbClr val="003366"/>
              </a:solidFill>
            </a:endParaRPr>
          </a:p>
        </p:txBody>
      </p:sp>
      <p:sp>
        <p:nvSpPr>
          <p:cNvPr id="9229"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eaLnBrk="1" hangingPunct="1">
              <a:defRPr sz="2600" b="1">
                <a:solidFill>
                  <a:schemeClr val="bg1"/>
                </a:solidFill>
              </a:defRPr>
            </a:lvl1pPr>
          </a:lstStyle>
          <a:p>
            <a:pPr fontAlgn="base">
              <a:spcBef>
                <a:spcPct val="0"/>
              </a:spcBef>
              <a:spcAft>
                <a:spcPct val="0"/>
              </a:spcAft>
            </a:pPr>
            <a:fld id="{737DCF71-5987-4EAB-8FBE-7E5802AAB934}" type="slidenum">
              <a:rPr lang="tr-TR" altLang="tr-TR" smtClean="0">
                <a:solidFill>
                  <a:srgbClr val="FFFFFF"/>
                </a:solidFill>
                <a:ea typeface="ＭＳ Ｐゴシック" pitchFamily="34" charset="-128"/>
              </a:rPr>
              <a:pPr fontAlgn="base">
                <a:spcBef>
                  <a:spcPct val="0"/>
                </a:spcBef>
                <a:spcAft>
                  <a:spcPct val="0"/>
                </a:spcAft>
              </a:pPr>
              <a:t>‹#›</a:t>
            </a:fld>
            <a:endParaRPr lang="tr-TR" altLang="tr-TR" smtClean="0">
              <a:solidFill>
                <a:srgbClr val="FFFFFF"/>
              </a:solidFill>
              <a:ea typeface="ＭＳ Ｐゴシック" pitchFamily="34" charset="-128"/>
            </a:endParaRPr>
          </a:p>
        </p:txBody>
      </p:sp>
    </p:spTree>
    <p:extLst>
      <p:ext uri="{BB962C8B-B14F-4D97-AF65-F5344CB8AC3E}">
        <p14:creationId xmlns:p14="http://schemas.microsoft.com/office/powerpoint/2010/main" val="2152344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lnSpc>
          <a:spcPct val="90000"/>
        </a:lnSpc>
        <a:spcBef>
          <a:spcPct val="0"/>
        </a:spcBef>
        <a:spcAft>
          <a:spcPct val="0"/>
        </a:spcAft>
        <a:defRPr sz="3600" b="1">
          <a:solidFill>
            <a:schemeClr val="tx2"/>
          </a:solidFill>
          <a:latin typeface="Arial" charset="0"/>
          <a:cs typeface="Arial" charset="0"/>
        </a:defRPr>
      </a:lvl6pPr>
      <a:lvl7pPr marL="914400" algn="l" rtl="0" fontAlgn="base">
        <a:lnSpc>
          <a:spcPct val="90000"/>
        </a:lnSpc>
        <a:spcBef>
          <a:spcPct val="0"/>
        </a:spcBef>
        <a:spcAft>
          <a:spcPct val="0"/>
        </a:spcAft>
        <a:defRPr sz="3600" b="1">
          <a:solidFill>
            <a:schemeClr val="tx2"/>
          </a:solidFill>
          <a:latin typeface="Arial" charset="0"/>
          <a:cs typeface="Arial" charset="0"/>
        </a:defRPr>
      </a:lvl7pPr>
      <a:lvl8pPr marL="1371600" algn="l" rtl="0" fontAlgn="base">
        <a:lnSpc>
          <a:spcPct val="90000"/>
        </a:lnSpc>
        <a:spcBef>
          <a:spcPct val="0"/>
        </a:spcBef>
        <a:spcAft>
          <a:spcPct val="0"/>
        </a:spcAft>
        <a:defRPr sz="3600" b="1">
          <a:solidFill>
            <a:schemeClr val="tx2"/>
          </a:solidFill>
          <a:latin typeface="Arial" charset="0"/>
          <a:cs typeface="Arial" charset="0"/>
        </a:defRPr>
      </a:lvl8pPr>
      <a:lvl9pPr marL="1828800" algn="l" rtl="0" fontAlgn="base">
        <a:lnSpc>
          <a:spcPct val="90000"/>
        </a:lnSpc>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ea typeface="Arial" charset="0"/>
          <a:cs typeface="+mn-cs"/>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ea typeface="Arial" charset="0"/>
          <a:cs typeface="+mn-cs"/>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ea typeface="Arial" charset="0"/>
          <a:cs typeface="+mn-cs"/>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ea typeface="Arial" charset="0"/>
          <a:cs typeface="+mn-cs"/>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hyperlink" Target="http://en.wikipedia.org/wiki/Main_Page"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Unvan 1"/>
          <p:cNvSpPr>
            <a:spLocks noGrp="1"/>
          </p:cNvSpPr>
          <p:nvPr>
            <p:ph type="title"/>
          </p:nvPr>
        </p:nvSpPr>
        <p:spPr/>
        <p:txBody>
          <a:bodyPr/>
          <a:lstStyle/>
          <a:p>
            <a:r>
              <a:rPr lang="tr-TR" altLang="tr-TR" sz="2800" smtClean="0">
                <a:solidFill>
                  <a:srgbClr val="003366"/>
                </a:solidFill>
              </a:rPr>
              <a:t>Hasta-hekim ilişkisi modelleri</a:t>
            </a:r>
            <a:endParaRPr lang="tr-TR" altLang="tr-TR" smtClean="0"/>
          </a:p>
        </p:txBody>
      </p:sp>
      <p:sp>
        <p:nvSpPr>
          <p:cNvPr id="29699" name="İçerik Yer Tutucusu 2"/>
          <p:cNvSpPr>
            <a:spLocks noGrp="1"/>
          </p:cNvSpPr>
          <p:nvPr>
            <p:ph idx="1"/>
          </p:nvPr>
        </p:nvSpPr>
        <p:spPr/>
        <p:txBody>
          <a:bodyPr/>
          <a:lstStyle/>
          <a:p>
            <a:r>
              <a:rPr lang="tr-TR" altLang="tr-TR" smtClean="0"/>
              <a:t/>
            </a:r>
            <a:br>
              <a:rPr lang="tr-TR" altLang="tr-TR" smtClean="0"/>
            </a:br>
            <a:r>
              <a:rPr lang="tr-TR" altLang="tr-TR" smtClean="0"/>
              <a:t>Bir de isterseniz hasta-hekim ilişkilerindeki</a:t>
            </a:r>
            <a:br>
              <a:rPr lang="tr-TR" altLang="tr-TR" smtClean="0"/>
            </a:br>
            <a:r>
              <a:rPr lang="tr-TR" altLang="tr-TR" smtClean="0"/>
              <a:t>farklı uygulama modellerine bir bakalım. dört</a:t>
            </a:r>
            <a:br>
              <a:rPr lang="tr-TR" altLang="tr-TR" smtClean="0"/>
            </a:br>
            <a:r>
              <a:rPr lang="tr-TR" altLang="tr-TR" smtClean="0"/>
              <a:t>farklı model tanımlanır:</a:t>
            </a:r>
            <a:br>
              <a:rPr lang="tr-TR" altLang="tr-TR" smtClean="0"/>
            </a:br>
            <a:endParaRPr lang="tr-TR" altLang="tr-TR" smtClean="0"/>
          </a:p>
        </p:txBody>
      </p:sp>
    </p:spTree>
    <p:extLst>
      <p:ext uri="{BB962C8B-B14F-4D97-AF65-F5344CB8AC3E}">
        <p14:creationId xmlns:p14="http://schemas.microsoft.com/office/powerpoint/2010/main" val="112419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Başlık"/>
          <p:cNvSpPr>
            <a:spLocks noGrp="1"/>
          </p:cNvSpPr>
          <p:nvPr>
            <p:ph type="title"/>
          </p:nvPr>
        </p:nvSpPr>
        <p:spPr/>
        <p:txBody>
          <a:bodyPr/>
          <a:lstStyle/>
          <a:p>
            <a:pPr eaLnBrk="1" hangingPunct="1"/>
            <a:r>
              <a:rPr lang="tr-TR" altLang="tr-TR" sz="4400" smtClean="0">
                <a:solidFill>
                  <a:schemeClr val="tx1"/>
                </a:solidFill>
              </a:rPr>
              <a:t/>
            </a:r>
            <a:br>
              <a:rPr lang="tr-TR" altLang="tr-TR" sz="4400" smtClean="0">
                <a:solidFill>
                  <a:schemeClr val="tx1"/>
                </a:solidFill>
              </a:rPr>
            </a:br>
            <a:r>
              <a:rPr lang="tr-TR" altLang="tr-TR" sz="4400" smtClean="0">
                <a:solidFill>
                  <a:schemeClr val="tx1"/>
                </a:solidFill>
              </a:rPr>
              <a:t> </a:t>
            </a:r>
            <a:r>
              <a:rPr lang="tr-TR" altLang="tr-TR" smtClean="0">
                <a:solidFill>
                  <a:schemeClr val="tx1"/>
                </a:solidFill>
              </a:rPr>
              <a:t>Buyurgan hekim davranışı</a:t>
            </a:r>
            <a:endParaRPr lang="tr-TR" altLang="tr-TR" smtClean="0"/>
          </a:p>
        </p:txBody>
      </p:sp>
      <p:sp>
        <p:nvSpPr>
          <p:cNvPr id="30723" name="2 İçerik Yer Tutucusu"/>
          <p:cNvSpPr>
            <a:spLocks noGrp="1"/>
          </p:cNvSpPr>
          <p:nvPr>
            <p:ph idx="1"/>
          </p:nvPr>
        </p:nvSpPr>
        <p:spPr>
          <a:xfrm>
            <a:off x="827088" y="1916113"/>
            <a:ext cx="7693025" cy="4149725"/>
          </a:xfrm>
        </p:spPr>
        <p:txBody>
          <a:bodyPr/>
          <a:lstStyle/>
          <a:p>
            <a:pPr eaLnBrk="1" hangingPunct="1">
              <a:buFont typeface="Wingdings" pitchFamily="2" charset="2"/>
              <a:buNone/>
            </a:pPr>
            <a:endParaRPr lang="tr-TR" altLang="tr-TR" b="1" smtClean="0"/>
          </a:p>
          <a:p>
            <a:pPr eaLnBrk="1" hangingPunct="1">
              <a:buFont typeface="Wingdings" pitchFamily="2" charset="2"/>
              <a:buNone/>
            </a:pPr>
            <a:r>
              <a:rPr lang="tr-TR" altLang="tr-TR" smtClean="0"/>
              <a:t>	Hekim merkezli, otoriter ilişki modelidir.</a:t>
            </a:r>
          </a:p>
          <a:p>
            <a:pPr eaLnBrk="1" hangingPunct="1">
              <a:buFont typeface="Wingdings" pitchFamily="2" charset="2"/>
              <a:buNone/>
            </a:pPr>
            <a:r>
              <a:rPr lang="tr-TR" altLang="tr-TR" smtClean="0"/>
              <a:t>	Hekim emir kipi ile konuşur.</a:t>
            </a:r>
          </a:p>
          <a:p>
            <a:pPr eaLnBrk="1" hangingPunct="1">
              <a:buFont typeface="Wingdings" pitchFamily="2" charset="2"/>
              <a:buNone/>
            </a:pPr>
            <a:r>
              <a:rPr lang="tr-TR" altLang="tr-TR" smtClean="0"/>
              <a:t>	Hekim çoğunlukla birinci tekil şahıs üzerinden konuşur. Örnek olarak; şikayetin ne, soyun, yat, aç, öksür.</a:t>
            </a:r>
          </a:p>
          <a:p>
            <a:pPr eaLnBrk="1" hangingPunct="1">
              <a:buFont typeface="Wingdings" pitchFamily="2" charset="2"/>
              <a:buNone/>
            </a:pPr>
            <a:r>
              <a:rPr lang="tr-TR" altLang="tr-TR" smtClean="0"/>
              <a:t>	Hekim, söylediklerinin, tedavi tercihlerinin, uygulamalarının sorgulanmasını ya da itiraz edilmesini istemez.</a:t>
            </a:r>
          </a:p>
        </p:txBody>
      </p:sp>
    </p:spTree>
    <p:extLst>
      <p:ext uri="{BB962C8B-B14F-4D97-AF65-F5344CB8AC3E}">
        <p14:creationId xmlns:p14="http://schemas.microsoft.com/office/powerpoint/2010/main" val="1217510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Başlık"/>
          <p:cNvSpPr>
            <a:spLocks noGrp="1"/>
          </p:cNvSpPr>
          <p:nvPr>
            <p:ph type="title"/>
          </p:nvPr>
        </p:nvSpPr>
        <p:spPr>
          <a:xfrm>
            <a:off x="827088" y="765175"/>
            <a:ext cx="7924800" cy="1143000"/>
          </a:xfrm>
        </p:spPr>
        <p:txBody>
          <a:bodyPr/>
          <a:lstStyle/>
          <a:p>
            <a:pPr eaLnBrk="1" hangingPunct="1"/>
            <a:r>
              <a:rPr lang="tr-TR" altLang="tr-TR" smtClean="0">
                <a:solidFill>
                  <a:schemeClr val="tx1"/>
                </a:solidFill>
              </a:rPr>
              <a:t>Buyurgan hekim davranışı</a:t>
            </a:r>
            <a:endParaRPr lang="tr-TR" altLang="tr-TR" smtClean="0"/>
          </a:p>
        </p:txBody>
      </p:sp>
      <p:sp>
        <p:nvSpPr>
          <p:cNvPr id="31747" name="2 İçerik Yer Tutucusu"/>
          <p:cNvSpPr>
            <a:spLocks noGrp="1"/>
          </p:cNvSpPr>
          <p:nvPr>
            <p:ph idx="1"/>
          </p:nvPr>
        </p:nvSpPr>
        <p:spPr/>
        <p:txBody>
          <a:bodyPr/>
          <a:lstStyle/>
          <a:p>
            <a:pPr eaLnBrk="1" hangingPunct="1">
              <a:buFont typeface="Wingdings" pitchFamily="2" charset="2"/>
              <a:buNone/>
            </a:pPr>
            <a:r>
              <a:rPr lang="tr-TR" altLang="tr-TR" smtClean="0"/>
              <a:t>	Hekim davranışı, ben bu işi bilirim, ben ne dersem o olur şeklindedir.</a:t>
            </a:r>
          </a:p>
          <a:p>
            <a:pPr eaLnBrk="1" hangingPunct="1">
              <a:buFont typeface="Wingdings" pitchFamily="2" charset="2"/>
              <a:buNone/>
            </a:pPr>
            <a:r>
              <a:rPr lang="tr-TR" altLang="tr-TR" smtClean="0"/>
              <a:t>	Hasta uysal olmalı, soru sormamalı ya da itiraz etmemelidir.</a:t>
            </a:r>
          </a:p>
          <a:p>
            <a:pPr eaLnBrk="1" hangingPunct="1"/>
            <a:r>
              <a:rPr lang="tr-TR" altLang="tr-TR" i="1" smtClean="0"/>
              <a:t>Hekim: Ameliyat olmanız lazım.</a:t>
            </a:r>
          </a:p>
          <a:p>
            <a:pPr eaLnBrk="1" hangingPunct="1"/>
            <a:r>
              <a:rPr lang="tr-TR" altLang="tr-TR" i="1" smtClean="0"/>
              <a:t>Hasta: Ne zaman doktor bey?</a:t>
            </a:r>
          </a:p>
          <a:p>
            <a:pPr eaLnBrk="1" hangingPunct="1"/>
            <a:r>
              <a:rPr lang="tr-TR" altLang="tr-TR" i="1" smtClean="0"/>
              <a:t>Hekim: Hemen.</a:t>
            </a:r>
          </a:p>
          <a:p>
            <a:pPr eaLnBrk="1" hangingPunct="1"/>
            <a:endParaRPr lang="tr-TR" altLang="tr-TR" smtClean="0"/>
          </a:p>
        </p:txBody>
      </p:sp>
    </p:spTree>
    <p:extLst>
      <p:ext uri="{BB962C8B-B14F-4D97-AF65-F5344CB8AC3E}">
        <p14:creationId xmlns:p14="http://schemas.microsoft.com/office/powerpoint/2010/main" val="3152807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Başlık"/>
          <p:cNvSpPr>
            <a:spLocks noGrp="1"/>
          </p:cNvSpPr>
          <p:nvPr>
            <p:ph type="title"/>
          </p:nvPr>
        </p:nvSpPr>
        <p:spPr/>
        <p:txBody>
          <a:bodyPr/>
          <a:lstStyle/>
          <a:p>
            <a:pPr eaLnBrk="1" hangingPunct="1"/>
            <a:r>
              <a:rPr lang="tr-TR" altLang="tr-TR" smtClean="0">
                <a:solidFill>
                  <a:schemeClr val="tx1"/>
                </a:solidFill>
              </a:rPr>
              <a:t>Buyurgan hekim davranışı</a:t>
            </a:r>
            <a:endParaRPr lang="tr-TR" altLang="tr-TR" smtClean="0"/>
          </a:p>
        </p:txBody>
      </p:sp>
      <p:sp>
        <p:nvSpPr>
          <p:cNvPr id="32771" name="2 İçerik Yer Tutucusu"/>
          <p:cNvSpPr>
            <a:spLocks noGrp="1"/>
          </p:cNvSpPr>
          <p:nvPr>
            <p:ph idx="1"/>
          </p:nvPr>
        </p:nvSpPr>
        <p:spPr/>
        <p:txBody>
          <a:bodyPr/>
          <a:lstStyle/>
          <a:p>
            <a:pPr eaLnBrk="1" hangingPunct="1"/>
            <a:r>
              <a:rPr lang="tr-TR" altLang="tr-TR" i="1" smtClean="0"/>
              <a:t>Hasta: Başka bir tedavi şekli yok mu?</a:t>
            </a:r>
          </a:p>
          <a:p>
            <a:pPr eaLnBrk="1" hangingPunct="1"/>
            <a:r>
              <a:rPr lang="tr-TR" altLang="tr-TR" i="1" smtClean="0"/>
              <a:t>Hekim: Hayır.</a:t>
            </a:r>
          </a:p>
          <a:p>
            <a:pPr eaLnBrk="1" hangingPunct="1"/>
            <a:r>
              <a:rPr lang="tr-TR" altLang="tr-TR" i="1" smtClean="0"/>
              <a:t>Hasta: Ameliyattan korkuyorum doktor bey! hazır değilim, başka şekilde bir tedavi…</a:t>
            </a:r>
          </a:p>
          <a:p>
            <a:pPr eaLnBrk="1" hangingPunct="1"/>
            <a:r>
              <a:rPr lang="tr-TR" altLang="tr-TR" i="1" smtClean="0"/>
              <a:t>Hekim: Yok kardeşim, karar senin nasıl istersen öyle yap.</a:t>
            </a:r>
            <a:endParaRPr lang="tr-TR" altLang="tr-TR" smtClean="0"/>
          </a:p>
          <a:p>
            <a:pPr eaLnBrk="1" hangingPunct="1"/>
            <a:endParaRPr lang="tr-TR" altLang="tr-TR" smtClean="0"/>
          </a:p>
        </p:txBody>
      </p:sp>
    </p:spTree>
    <p:extLst>
      <p:ext uri="{BB962C8B-B14F-4D97-AF65-F5344CB8AC3E}">
        <p14:creationId xmlns:p14="http://schemas.microsoft.com/office/powerpoint/2010/main" val="579446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Başlık"/>
          <p:cNvSpPr>
            <a:spLocks noGrp="1"/>
          </p:cNvSpPr>
          <p:nvPr>
            <p:ph type="title"/>
          </p:nvPr>
        </p:nvSpPr>
        <p:spPr>
          <a:xfrm>
            <a:off x="755650" y="765175"/>
            <a:ext cx="7924800" cy="1143000"/>
          </a:xfrm>
        </p:spPr>
        <p:txBody>
          <a:bodyPr/>
          <a:lstStyle/>
          <a:p>
            <a:pPr eaLnBrk="1" hangingPunct="1"/>
            <a:r>
              <a:rPr lang="tr-TR" altLang="tr-TR" smtClean="0"/>
              <a:t>Danışman hekim davranışı</a:t>
            </a:r>
          </a:p>
        </p:txBody>
      </p:sp>
      <p:sp>
        <p:nvSpPr>
          <p:cNvPr id="33795" name="2 İçerik Yer Tutucusu"/>
          <p:cNvSpPr>
            <a:spLocks noGrp="1"/>
          </p:cNvSpPr>
          <p:nvPr>
            <p:ph idx="1"/>
          </p:nvPr>
        </p:nvSpPr>
        <p:spPr/>
        <p:txBody>
          <a:bodyPr/>
          <a:lstStyle/>
          <a:p>
            <a:pPr eaLnBrk="1" hangingPunct="1">
              <a:buFont typeface="Wingdings" pitchFamily="2" charset="2"/>
              <a:buNone/>
            </a:pPr>
            <a:r>
              <a:rPr lang="tr-TR" altLang="tr-TR" smtClean="0"/>
              <a:t>   </a:t>
            </a:r>
            <a:r>
              <a:rPr lang="tr-TR" altLang="en-US" smtClean="0"/>
              <a:t>“</a:t>
            </a:r>
            <a:r>
              <a:rPr lang="tr-TR" altLang="tr-TR" smtClean="0"/>
              <a:t>Bu benim değil, senin sorunundur, kararı sen vereceksin, ben sadece sana yol gösteririm</a:t>
            </a:r>
            <a:r>
              <a:rPr lang="tr-TR" altLang="en-US" smtClean="0"/>
              <a:t>”</a:t>
            </a:r>
            <a:r>
              <a:rPr lang="tr-TR" altLang="tr-TR" smtClean="0"/>
              <a:t> anlayışı vardır. </a:t>
            </a:r>
          </a:p>
          <a:p>
            <a:pPr eaLnBrk="1" hangingPunct="1">
              <a:buFont typeface="Wingdings" pitchFamily="2" charset="2"/>
              <a:buNone/>
            </a:pPr>
            <a:r>
              <a:rPr lang="tr-TR" altLang="tr-TR" smtClean="0"/>
              <a:t>	Aktif olan taraf hastadır. Hekim fazla sorumluluk üstlenmez. Hastanın sorduğu sorulara yanıt verir. Hasta neyi ne kadar isterse, doktor da o kadarını verir.</a:t>
            </a:r>
          </a:p>
        </p:txBody>
      </p:sp>
    </p:spTree>
    <p:extLst>
      <p:ext uri="{BB962C8B-B14F-4D97-AF65-F5344CB8AC3E}">
        <p14:creationId xmlns:p14="http://schemas.microsoft.com/office/powerpoint/2010/main" val="546617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Başlık"/>
          <p:cNvSpPr>
            <a:spLocks noGrp="1"/>
          </p:cNvSpPr>
          <p:nvPr>
            <p:ph type="title"/>
          </p:nvPr>
        </p:nvSpPr>
        <p:spPr/>
        <p:txBody>
          <a:bodyPr/>
          <a:lstStyle/>
          <a:p>
            <a:pPr eaLnBrk="1" hangingPunct="1"/>
            <a:r>
              <a:rPr lang="tr-TR" altLang="tr-TR" smtClean="0"/>
              <a:t>Danışman hekim davranışı</a:t>
            </a:r>
          </a:p>
        </p:txBody>
      </p:sp>
      <p:sp>
        <p:nvSpPr>
          <p:cNvPr id="34819" name="2 İçerik Yer Tutucusu"/>
          <p:cNvSpPr>
            <a:spLocks noGrp="1"/>
          </p:cNvSpPr>
          <p:nvPr>
            <p:ph idx="1"/>
          </p:nvPr>
        </p:nvSpPr>
        <p:spPr/>
        <p:txBody>
          <a:bodyPr/>
          <a:lstStyle/>
          <a:p>
            <a:pPr eaLnBrk="1" hangingPunct="1"/>
            <a:r>
              <a:rPr lang="tr-TR" altLang="tr-TR" i="1" smtClean="0"/>
              <a:t>Hasta: Doktor bey, bendeki bel fıtığı olabilir mi?</a:t>
            </a:r>
          </a:p>
          <a:p>
            <a:pPr eaLnBrk="1" hangingPunct="1"/>
            <a:r>
              <a:rPr lang="tr-TR" altLang="tr-TR" i="1" smtClean="0"/>
              <a:t>Hekim: Olabilir.</a:t>
            </a:r>
          </a:p>
          <a:p>
            <a:pPr eaLnBrk="1" hangingPunct="1"/>
            <a:r>
              <a:rPr lang="tr-TR" altLang="tr-TR" i="1" smtClean="0"/>
              <a:t>Hasta: Ameliyat mı olmam gerekiyor?</a:t>
            </a:r>
          </a:p>
          <a:p>
            <a:pPr eaLnBrk="1" hangingPunct="1"/>
            <a:r>
              <a:rPr lang="tr-TR" altLang="tr-TR" i="1" smtClean="0"/>
              <a:t>Hekim: Evet gerekebilir.</a:t>
            </a:r>
            <a:endParaRPr lang="tr-TR" altLang="tr-TR" smtClean="0"/>
          </a:p>
        </p:txBody>
      </p:sp>
    </p:spTree>
    <p:extLst>
      <p:ext uri="{BB962C8B-B14F-4D97-AF65-F5344CB8AC3E}">
        <p14:creationId xmlns:p14="http://schemas.microsoft.com/office/powerpoint/2010/main" val="2278373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Başlık"/>
          <p:cNvSpPr>
            <a:spLocks noGrp="1"/>
          </p:cNvSpPr>
          <p:nvPr>
            <p:ph type="title"/>
          </p:nvPr>
        </p:nvSpPr>
        <p:spPr/>
        <p:txBody>
          <a:bodyPr/>
          <a:lstStyle/>
          <a:p>
            <a:pPr eaLnBrk="1" hangingPunct="1"/>
            <a:r>
              <a:rPr lang="tr-TR" altLang="tr-TR" smtClean="0"/>
              <a:t>Danışman hekim davranışı</a:t>
            </a:r>
          </a:p>
        </p:txBody>
      </p:sp>
      <p:sp>
        <p:nvSpPr>
          <p:cNvPr id="35843" name="2 İçerik Yer Tutucusu"/>
          <p:cNvSpPr>
            <a:spLocks noGrp="1"/>
          </p:cNvSpPr>
          <p:nvPr>
            <p:ph idx="1"/>
          </p:nvPr>
        </p:nvSpPr>
        <p:spPr/>
        <p:txBody>
          <a:bodyPr/>
          <a:lstStyle/>
          <a:p>
            <a:pPr eaLnBrk="1" hangingPunct="1"/>
            <a:r>
              <a:rPr lang="tr-TR" altLang="tr-TR" i="1" smtClean="0"/>
              <a:t>Hasta: Acaba fizik tedavi yaptırsam, belki bir yararı olabilir, ne dersiniz?</a:t>
            </a:r>
          </a:p>
          <a:p>
            <a:pPr eaLnBrk="1" hangingPunct="1"/>
            <a:r>
              <a:rPr lang="nb-NO" altLang="tr-TR" i="1" smtClean="0"/>
              <a:t>Hekim: Evet fizik tedavi denenebilir.</a:t>
            </a:r>
          </a:p>
          <a:p>
            <a:pPr eaLnBrk="1" hangingPunct="1"/>
            <a:r>
              <a:rPr lang="tr-TR" altLang="tr-TR" i="1" smtClean="0"/>
              <a:t>Hasta: Siz ne dersiniz, acaba benim için hangisi uygun olur?</a:t>
            </a:r>
          </a:p>
          <a:p>
            <a:pPr eaLnBrk="1" hangingPunct="1"/>
            <a:r>
              <a:rPr lang="tr-TR" altLang="tr-TR" i="1" smtClean="0"/>
              <a:t>Hekim: Her ikisi de olabilir, karar sizin.</a:t>
            </a:r>
            <a:endParaRPr lang="tr-TR" altLang="tr-TR" smtClean="0"/>
          </a:p>
        </p:txBody>
      </p:sp>
    </p:spTree>
    <p:extLst>
      <p:ext uri="{BB962C8B-B14F-4D97-AF65-F5344CB8AC3E}">
        <p14:creationId xmlns:p14="http://schemas.microsoft.com/office/powerpoint/2010/main" val="3571390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Başlık"/>
          <p:cNvSpPr>
            <a:spLocks noGrp="1"/>
          </p:cNvSpPr>
          <p:nvPr>
            <p:ph type="title"/>
          </p:nvPr>
        </p:nvSpPr>
        <p:spPr/>
        <p:txBody>
          <a:bodyPr/>
          <a:lstStyle/>
          <a:p>
            <a:pPr eaLnBrk="1" hangingPunct="1"/>
            <a:r>
              <a:rPr lang="tr-TR" altLang="tr-TR" smtClean="0"/>
              <a:t>   Katılımcı yaklaşım modeli</a:t>
            </a:r>
          </a:p>
        </p:txBody>
      </p:sp>
      <p:sp>
        <p:nvSpPr>
          <p:cNvPr id="36867" name="2 İçerik Yer Tutucusu"/>
          <p:cNvSpPr>
            <a:spLocks noGrp="1"/>
          </p:cNvSpPr>
          <p:nvPr>
            <p:ph idx="1"/>
          </p:nvPr>
        </p:nvSpPr>
        <p:spPr/>
        <p:txBody>
          <a:bodyPr/>
          <a:lstStyle/>
          <a:p>
            <a:pPr eaLnBrk="1" hangingPunct="1">
              <a:buFont typeface="Wingdings" pitchFamily="2" charset="2"/>
              <a:buNone/>
            </a:pPr>
            <a:r>
              <a:rPr lang="tr-TR" altLang="tr-TR" smtClean="0"/>
              <a:t>	Doğru olan yaklaşım budur. Hastanın amacı iyileşmek, hekimin ise iyileştirmektir. Bilgiler birlikte toplanır, birleştirilir, sorunlar ortaya konulur, çözüm için birlikte hareket edilir. İki taraf da kendilerine düşen sorumluluğu alır, sorumluluk paylaşılır. </a:t>
            </a:r>
          </a:p>
        </p:txBody>
      </p:sp>
    </p:spTree>
    <p:extLst>
      <p:ext uri="{BB962C8B-B14F-4D97-AF65-F5344CB8AC3E}">
        <p14:creationId xmlns:p14="http://schemas.microsoft.com/office/powerpoint/2010/main" val="278022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Başlık"/>
          <p:cNvSpPr>
            <a:spLocks noGrp="1"/>
          </p:cNvSpPr>
          <p:nvPr>
            <p:ph type="title"/>
          </p:nvPr>
        </p:nvSpPr>
        <p:spPr/>
        <p:txBody>
          <a:bodyPr/>
          <a:lstStyle/>
          <a:p>
            <a:pPr eaLnBrk="1" hangingPunct="1"/>
            <a:r>
              <a:rPr lang="tr-TR" altLang="tr-TR" smtClean="0"/>
              <a:t>  Katılımcı yaklaşım modeli</a:t>
            </a:r>
          </a:p>
        </p:txBody>
      </p:sp>
      <p:sp>
        <p:nvSpPr>
          <p:cNvPr id="37891" name="2 İçerik Yer Tutucusu"/>
          <p:cNvSpPr>
            <a:spLocks noGrp="1"/>
          </p:cNvSpPr>
          <p:nvPr>
            <p:ph idx="1"/>
          </p:nvPr>
        </p:nvSpPr>
        <p:spPr/>
        <p:txBody>
          <a:bodyPr/>
          <a:lstStyle/>
          <a:p>
            <a:pPr eaLnBrk="1" hangingPunct="1">
              <a:buFont typeface="Wingdings" pitchFamily="2" charset="2"/>
              <a:buNone/>
            </a:pPr>
            <a:r>
              <a:rPr lang="tr-TR" altLang="tr-TR" smtClean="0"/>
              <a:t>	Karşılıklı saygı ve güven ilişkisine dayanan bir ilişki biçimidir. Hekim empati yapar, hastanın soru ve taleplerine cevap vermeye çalışır. Tıbbi karar ve tedavi sürecine hastanın aktif katılımı sağlanır.</a:t>
            </a:r>
          </a:p>
          <a:p>
            <a:pPr eaLnBrk="1" hangingPunct="1"/>
            <a:endParaRPr lang="tr-TR" altLang="tr-TR" smtClean="0"/>
          </a:p>
        </p:txBody>
      </p:sp>
    </p:spTree>
    <p:extLst>
      <p:ext uri="{BB962C8B-B14F-4D97-AF65-F5344CB8AC3E}">
        <p14:creationId xmlns:p14="http://schemas.microsoft.com/office/powerpoint/2010/main" val="710721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Başlık"/>
          <p:cNvSpPr>
            <a:spLocks noGrp="1"/>
          </p:cNvSpPr>
          <p:nvPr>
            <p:ph type="title"/>
          </p:nvPr>
        </p:nvSpPr>
        <p:spPr/>
        <p:txBody>
          <a:bodyPr/>
          <a:lstStyle/>
          <a:p>
            <a:pPr eaLnBrk="1" hangingPunct="1"/>
            <a:r>
              <a:rPr lang="tr-TR" altLang="tr-TR" smtClean="0"/>
              <a:t>   Katılımcı yaklaşım modeli</a:t>
            </a:r>
          </a:p>
        </p:txBody>
      </p:sp>
      <p:sp>
        <p:nvSpPr>
          <p:cNvPr id="38915" name="2 İçerik Yer Tutucusu"/>
          <p:cNvSpPr>
            <a:spLocks noGrp="1"/>
          </p:cNvSpPr>
          <p:nvPr>
            <p:ph idx="1"/>
          </p:nvPr>
        </p:nvSpPr>
        <p:spPr/>
        <p:txBody>
          <a:bodyPr/>
          <a:lstStyle/>
          <a:p>
            <a:pPr eaLnBrk="1" hangingPunct="1">
              <a:buFont typeface="Wingdings" pitchFamily="2" charset="2"/>
              <a:buNone/>
            </a:pPr>
            <a:r>
              <a:rPr lang="tr-TR" altLang="tr-TR" i="1" smtClean="0"/>
              <a:t>	Hekim: Şikayetlerinizi dinledim, ancak daha fazla bilgiye ihtiyacım var, bunun için izninizle sizi muayene etmek istiyorum. Sizi şu şekilde muayene edeceğim. Size tanı koyabilmem için, şu tetkiklere ihtiyacım var. Röntgen incelemesi yapmamız gerekiyor, bunun için bir engeliniz var mı?</a:t>
            </a:r>
          </a:p>
        </p:txBody>
      </p:sp>
    </p:spTree>
    <p:extLst>
      <p:ext uri="{BB962C8B-B14F-4D97-AF65-F5344CB8AC3E}">
        <p14:creationId xmlns:p14="http://schemas.microsoft.com/office/powerpoint/2010/main" val="2728248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Başlık"/>
          <p:cNvSpPr>
            <a:spLocks noGrp="1"/>
          </p:cNvSpPr>
          <p:nvPr>
            <p:ph type="title"/>
          </p:nvPr>
        </p:nvSpPr>
        <p:spPr/>
        <p:txBody>
          <a:bodyPr/>
          <a:lstStyle/>
          <a:p>
            <a:pPr eaLnBrk="1" hangingPunct="1"/>
            <a:r>
              <a:rPr lang="tr-TR" altLang="tr-TR" smtClean="0"/>
              <a:t>   Katılımcı yaklaşım modeli</a:t>
            </a:r>
          </a:p>
        </p:txBody>
      </p:sp>
      <p:sp>
        <p:nvSpPr>
          <p:cNvPr id="39939" name="2 İçerik Yer Tutucusu"/>
          <p:cNvSpPr>
            <a:spLocks noGrp="1"/>
          </p:cNvSpPr>
          <p:nvPr>
            <p:ph idx="1"/>
          </p:nvPr>
        </p:nvSpPr>
        <p:spPr/>
        <p:txBody>
          <a:bodyPr/>
          <a:lstStyle/>
          <a:p>
            <a:pPr eaLnBrk="1" hangingPunct="1">
              <a:buFont typeface="Wingdings" pitchFamily="2" charset="2"/>
              <a:buNone/>
            </a:pPr>
            <a:r>
              <a:rPr lang="tr-TR" altLang="tr-TR" i="1" smtClean="0"/>
              <a:t>	Sizin için şöyle bir tedavi düşünüyorum. Bu tedavinin şöyle yan etkileri olabilir. Bu tedavi süresince benim de sizden bazı isteklerim olacak, tedaviyi birlikte uygulayacağız gibi.</a:t>
            </a:r>
            <a:endParaRPr lang="tr-TR" altLang="tr-TR" smtClean="0"/>
          </a:p>
          <a:p>
            <a:pPr eaLnBrk="1" hangingPunct="1"/>
            <a:endParaRPr lang="tr-TR" altLang="tr-TR" smtClean="0"/>
          </a:p>
        </p:txBody>
      </p:sp>
    </p:spTree>
    <p:extLst>
      <p:ext uri="{BB962C8B-B14F-4D97-AF65-F5344CB8AC3E}">
        <p14:creationId xmlns:p14="http://schemas.microsoft.com/office/powerpoint/2010/main" val="2384299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p:cNvSpPr>
            <a:spLocks noGrp="1" noChangeArrowheads="1"/>
          </p:cNvSpPr>
          <p:nvPr>
            <p:ph type="title"/>
          </p:nvPr>
        </p:nvSpPr>
        <p:spPr/>
        <p:txBody>
          <a:bodyPr/>
          <a:lstStyle/>
          <a:p>
            <a:pPr eaLnBrk="1" hangingPunct="1"/>
            <a:r>
              <a:rPr lang="tr-TR" altLang="tr-TR" smtClean="0"/>
              <a:t>Hekim/Hasta İlişkisi</a:t>
            </a:r>
          </a:p>
        </p:txBody>
      </p:sp>
      <p:sp>
        <p:nvSpPr>
          <p:cNvPr id="40963" name="Rectangle 3"/>
          <p:cNvSpPr>
            <a:spLocks noGrp="1" noChangeArrowheads="1"/>
          </p:cNvSpPr>
          <p:nvPr>
            <p:ph type="body" idx="1"/>
          </p:nvPr>
        </p:nvSpPr>
        <p:spPr/>
        <p:txBody>
          <a:bodyPr/>
          <a:lstStyle/>
          <a:p>
            <a:pPr eaLnBrk="1" hangingPunct="1"/>
            <a:endParaRPr lang="tr-TR" altLang="tr-TR" smtClean="0"/>
          </a:p>
          <a:p>
            <a:pPr eaLnBrk="1" hangingPunct="1"/>
            <a:r>
              <a:rPr lang="tr-TR" altLang="tr-TR" smtClean="0"/>
              <a:t>Vekalet sözleşmesi</a:t>
            </a:r>
          </a:p>
          <a:p>
            <a:pPr eaLnBrk="1" hangingPunct="1"/>
            <a:r>
              <a:rPr lang="tr-TR" altLang="tr-TR" smtClean="0"/>
              <a:t>Eser sözleşmesi</a:t>
            </a:r>
          </a:p>
        </p:txBody>
      </p:sp>
    </p:spTree>
    <p:extLst>
      <p:ext uri="{BB962C8B-B14F-4D97-AF65-F5344CB8AC3E}">
        <p14:creationId xmlns:p14="http://schemas.microsoft.com/office/powerpoint/2010/main" val="1629397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p:txBody>
          <a:bodyPr/>
          <a:lstStyle/>
          <a:p>
            <a:pPr eaLnBrk="1" hangingPunct="1"/>
            <a:r>
              <a:rPr lang="tr-TR" altLang="tr-TR" smtClean="0"/>
              <a:t>Yasal Dayanak</a:t>
            </a:r>
          </a:p>
        </p:txBody>
      </p:sp>
      <p:sp>
        <p:nvSpPr>
          <p:cNvPr id="41987" name="Rectangle 3"/>
          <p:cNvSpPr>
            <a:spLocks noGrp="1" noChangeArrowheads="1"/>
          </p:cNvSpPr>
          <p:nvPr>
            <p:ph type="body" idx="1"/>
          </p:nvPr>
        </p:nvSpPr>
        <p:spPr>
          <a:xfrm>
            <a:off x="827088" y="2349500"/>
            <a:ext cx="7693025" cy="3724275"/>
          </a:xfrm>
        </p:spPr>
        <p:txBody>
          <a:bodyPr/>
          <a:lstStyle/>
          <a:p>
            <a:pPr eaLnBrk="1" hangingPunct="1"/>
            <a:r>
              <a:rPr lang="tr-TR" altLang="tr-TR" smtClean="0"/>
              <a:t>Cenevre Bildirgesi</a:t>
            </a:r>
          </a:p>
          <a:p>
            <a:pPr eaLnBrk="1" hangingPunct="1"/>
            <a:r>
              <a:rPr lang="tr-TR" altLang="tr-TR" smtClean="0"/>
              <a:t>İnsan Hakları Evrensel Bildirgesi</a:t>
            </a:r>
          </a:p>
          <a:p>
            <a:pPr eaLnBrk="1" hangingPunct="1"/>
            <a:r>
              <a:rPr lang="tr-TR" altLang="tr-TR" smtClean="0"/>
              <a:t>Uluslararası Tıp Etiği Kuralları</a:t>
            </a:r>
          </a:p>
          <a:p>
            <a:pPr eaLnBrk="1" hangingPunct="1"/>
            <a:r>
              <a:rPr lang="tr-TR" altLang="tr-TR" smtClean="0"/>
              <a:t>Tababet Şuabatı Sanatlarının Tarzı İcrasına Dair Kanun</a:t>
            </a:r>
          </a:p>
          <a:p>
            <a:pPr eaLnBrk="1" hangingPunct="1"/>
            <a:r>
              <a:rPr lang="tr-TR" altLang="tr-TR" smtClean="0"/>
              <a:t>Tıbbi Deontoloji Tüzüğü</a:t>
            </a:r>
          </a:p>
          <a:p>
            <a:pPr eaLnBrk="1" hangingPunct="1"/>
            <a:r>
              <a:rPr lang="tr-TR" altLang="tr-TR" smtClean="0"/>
              <a:t>Hasta Hakları Yönetmeliği </a:t>
            </a:r>
          </a:p>
        </p:txBody>
      </p:sp>
    </p:spTree>
    <p:extLst>
      <p:ext uri="{BB962C8B-B14F-4D97-AF65-F5344CB8AC3E}">
        <p14:creationId xmlns:p14="http://schemas.microsoft.com/office/powerpoint/2010/main" val="3472484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p:cNvSpPr>
            <a:spLocks noGrp="1" noChangeArrowheads="1"/>
          </p:cNvSpPr>
          <p:nvPr>
            <p:ph type="title"/>
          </p:nvPr>
        </p:nvSpPr>
        <p:spPr/>
        <p:txBody>
          <a:bodyPr/>
          <a:lstStyle/>
          <a:p>
            <a:pPr eaLnBrk="1" hangingPunct="1"/>
            <a:r>
              <a:rPr lang="tr-TR" altLang="tr-TR" smtClean="0"/>
              <a:t>Cenevre Bildirgesi</a:t>
            </a:r>
          </a:p>
        </p:txBody>
      </p:sp>
      <p:sp>
        <p:nvSpPr>
          <p:cNvPr id="43011" name="Rectangle 3"/>
          <p:cNvSpPr>
            <a:spLocks noGrp="1" noChangeArrowheads="1"/>
          </p:cNvSpPr>
          <p:nvPr>
            <p:ph type="body" idx="1"/>
          </p:nvPr>
        </p:nvSpPr>
        <p:spPr/>
        <p:txBody>
          <a:bodyPr/>
          <a:lstStyle/>
          <a:p>
            <a:pPr eaLnBrk="1" hangingPunct="1">
              <a:buFont typeface="Wingdings" pitchFamily="2" charset="2"/>
              <a:buNone/>
            </a:pPr>
            <a:r>
              <a:rPr lang="tr-TR" altLang="tr-TR" smtClean="0"/>
              <a:t>	Yaş, hastalık ya da engellilik, inanç, etnik köken, cinsiyet, milliyet, politik düşünce, ırk, cinsel seçim ya da toplumsal konuma göre değerlendirmeler hekimin göreviyle hastası arasına girmemeli</a:t>
            </a:r>
          </a:p>
        </p:txBody>
      </p:sp>
    </p:spTree>
    <p:extLst>
      <p:ext uri="{BB962C8B-B14F-4D97-AF65-F5344CB8AC3E}">
        <p14:creationId xmlns:p14="http://schemas.microsoft.com/office/powerpoint/2010/main" val="731178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p:cNvSpPr>
            <a:spLocks noGrp="1" noChangeArrowheads="1"/>
          </p:cNvSpPr>
          <p:nvPr>
            <p:ph type="title"/>
          </p:nvPr>
        </p:nvSpPr>
        <p:spPr/>
        <p:txBody>
          <a:bodyPr/>
          <a:lstStyle/>
          <a:p>
            <a:pPr eaLnBrk="1" hangingPunct="1"/>
            <a:r>
              <a:rPr lang="tr-TR" altLang="tr-TR" sz="3200" smtClean="0"/>
              <a:t>İnsan Hakları Evrensel Bildirgesi</a:t>
            </a:r>
          </a:p>
        </p:txBody>
      </p:sp>
      <p:sp>
        <p:nvSpPr>
          <p:cNvPr id="44035" name="Rectangle 3"/>
          <p:cNvSpPr>
            <a:spLocks noGrp="1" noChangeArrowheads="1"/>
          </p:cNvSpPr>
          <p:nvPr>
            <p:ph type="body" idx="1"/>
          </p:nvPr>
        </p:nvSpPr>
        <p:spPr/>
        <p:txBody>
          <a:bodyPr/>
          <a:lstStyle/>
          <a:p>
            <a:pPr eaLnBrk="1" hangingPunct="1">
              <a:buFont typeface="Wingdings" pitchFamily="2" charset="2"/>
              <a:buNone/>
            </a:pPr>
            <a:endParaRPr lang="tr-TR" altLang="tr-TR" smtClean="0"/>
          </a:p>
          <a:p>
            <a:pPr eaLnBrk="1" hangingPunct="1">
              <a:buFont typeface="Wingdings" pitchFamily="2" charset="2"/>
              <a:buNone/>
            </a:pPr>
            <a:r>
              <a:rPr lang="tr-TR" altLang="tr-TR" smtClean="0"/>
              <a:t>   </a:t>
            </a:r>
            <a:r>
              <a:rPr lang="tr-TR" altLang="en-US" smtClean="0"/>
              <a:t>“</a:t>
            </a:r>
            <a:r>
              <a:rPr lang="tr-TR" altLang="tr-TR" smtClean="0"/>
              <a:t>Tüm insanlar özgür doğar; onurları eş, hakları eşittir.</a:t>
            </a:r>
            <a:r>
              <a:rPr lang="tr-TR" altLang="en-US" smtClean="0"/>
              <a:t>”</a:t>
            </a:r>
            <a:endParaRPr lang="tr-TR" altLang="tr-TR" smtClean="0"/>
          </a:p>
        </p:txBody>
      </p:sp>
    </p:spTree>
    <p:extLst>
      <p:ext uri="{BB962C8B-B14F-4D97-AF65-F5344CB8AC3E}">
        <p14:creationId xmlns:p14="http://schemas.microsoft.com/office/powerpoint/2010/main" val="42318198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Grp="1" noChangeArrowheads="1"/>
          </p:cNvSpPr>
          <p:nvPr>
            <p:ph type="title"/>
          </p:nvPr>
        </p:nvSpPr>
        <p:spPr/>
        <p:txBody>
          <a:bodyPr/>
          <a:lstStyle/>
          <a:p>
            <a:pPr eaLnBrk="1" hangingPunct="1"/>
            <a:r>
              <a:rPr lang="tr-TR" altLang="tr-TR" smtClean="0"/>
              <a:t>Hasta Hakları Yönetmeliği</a:t>
            </a:r>
          </a:p>
        </p:txBody>
      </p:sp>
      <p:sp>
        <p:nvSpPr>
          <p:cNvPr id="45059" name="Rectangle 3"/>
          <p:cNvSpPr>
            <a:spLocks noGrp="1" noChangeArrowheads="1"/>
          </p:cNvSpPr>
          <p:nvPr>
            <p:ph type="body" idx="1"/>
          </p:nvPr>
        </p:nvSpPr>
        <p:spPr/>
        <p:txBody>
          <a:bodyPr/>
          <a:lstStyle/>
          <a:p>
            <a:pPr eaLnBrk="1" hangingPunct="1">
              <a:buFont typeface="Wingdings" pitchFamily="2" charset="2"/>
              <a:buNone/>
            </a:pPr>
            <a:r>
              <a:rPr lang="tr-TR" altLang="tr-TR" smtClean="0">
                <a:latin typeface="Times New Roman" pitchFamily="18" charset="0"/>
              </a:rPr>
              <a:t>	</a:t>
            </a:r>
          </a:p>
          <a:p>
            <a:pPr eaLnBrk="1" hangingPunct="1">
              <a:buFont typeface="Wingdings" pitchFamily="2" charset="2"/>
              <a:buNone/>
            </a:pPr>
            <a:r>
              <a:rPr lang="tr-TR" altLang="tr-TR" smtClean="0">
                <a:latin typeface="Times New Roman" pitchFamily="18" charset="0"/>
              </a:rPr>
              <a:t>	</a:t>
            </a:r>
            <a:r>
              <a:rPr lang="tr-TR" altLang="tr-TR" smtClean="0"/>
              <a:t>Irk, dil, din ve mezhep, cinsiyet, siyasi düşünce, felsefi inanç ve ekonomik ve sosyal durum farklılıkları dikkate alınamaz </a:t>
            </a:r>
          </a:p>
          <a:p>
            <a:pPr eaLnBrk="1" hangingPunct="1">
              <a:buFont typeface="Wingdings" pitchFamily="2" charset="2"/>
              <a:buNone/>
            </a:pPr>
            <a:endParaRPr lang="tr-TR" altLang="tr-TR" smtClean="0"/>
          </a:p>
        </p:txBody>
      </p:sp>
    </p:spTree>
    <p:extLst>
      <p:ext uri="{BB962C8B-B14F-4D97-AF65-F5344CB8AC3E}">
        <p14:creationId xmlns:p14="http://schemas.microsoft.com/office/powerpoint/2010/main" val="62232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p:cNvSpPr>
            <a:spLocks noGrp="1" noChangeArrowheads="1"/>
          </p:cNvSpPr>
          <p:nvPr>
            <p:ph type="title"/>
          </p:nvPr>
        </p:nvSpPr>
        <p:spPr/>
        <p:txBody>
          <a:bodyPr/>
          <a:lstStyle/>
          <a:p>
            <a:pPr eaLnBrk="1" hangingPunct="1"/>
            <a:r>
              <a:rPr lang="tr-TR" altLang="tr-TR" smtClean="0"/>
              <a:t>Hastanın Yapması Gerekenler</a:t>
            </a:r>
          </a:p>
        </p:txBody>
      </p:sp>
      <p:sp>
        <p:nvSpPr>
          <p:cNvPr id="46083" name="Rectangle 3"/>
          <p:cNvSpPr>
            <a:spLocks noGrp="1" noChangeArrowheads="1"/>
          </p:cNvSpPr>
          <p:nvPr>
            <p:ph type="body" idx="1"/>
          </p:nvPr>
        </p:nvSpPr>
        <p:spPr/>
        <p:txBody>
          <a:bodyPr/>
          <a:lstStyle/>
          <a:p>
            <a:pPr eaLnBrk="1" hangingPunct="1"/>
            <a:r>
              <a:rPr lang="tr-TR" altLang="tr-TR" smtClean="0"/>
              <a:t>Hekimin reçete ve önerilerine uymak</a:t>
            </a:r>
          </a:p>
          <a:p>
            <a:pPr eaLnBrk="1" hangingPunct="1"/>
            <a:r>
              <a:rPr lang="tr-TR" altLang="tr-TR" smtClean="0"/>
              <a:t>Anlayamadığı konuları sormak</a:t>
            </a:r>
          </a:p>
          <a:p>
            <a:pPr eaLnBrk="1" hangingPunct="1"/>
            <a:r>
              <a:rPr lang="tr-TR" altLang="tr-TR" smtClean="0"/>
              <a:t>Hastalığıyla ilgili bilgileri tam ve eksiksiz vermek</a:t>
            </a:r>
          </a:p>
          <a:p>
            <a:pPr eaLnBrk="1" hangingPunct="1"/>
            <a:r>
              <a:rPr lang="tr-TR" altLang="tr-TR" smtClean="0"/>
              <a:t>Başvurduğu sağlık kuruluşunun kurallarına uymak</a:t>
            </a:r>
          </a:p>
        </p:txBody>
      </p:sp>
    </p:spTree>
    <p:extLst>
      <p:ext uri="{BB962C8B-B14F-4D97-AF65-F5344CB8AC3E}">
        <p14:creationId xmlns:p14="http://schemas.microsoft.com/office/powerpoint/2010/main" val="835714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5"/>
          <p:cNvSpPr>
            <a:spLocks noGrp="1" noChangeArrowheads="1"/>
          </p:cNvSpPr>
          <p:nvPr>
            <p:ph type="title"/>
          </p:nvPr>
        </p:nvSpPr>
        <p:spPr/>
        <p:txBody>
          <a:bodyPr/>
          <a:lstStyle/>
          <a:p>
            <a:pPr eaLnBrk="1" hangingPunct="1"/>
            <a:r>
              <a:rPr lang="tr-TR" altLang="tr-TR" smtClean="0"/>
              <a:t>Bergama Asklepionu</a:t>
            </a:r>
          </a:p>
        </p:txBody>
      </p:sp>
      <p:pic>
        <p:nvPicPr>
          <p:cNvPr id="47107" name="Picture 4" descr="ask4.jpg (7824 bytes)"/>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7813" y="2420938"/>
            <a:ext cx="6480175" cy="4248150"/>
          </a:xfrm>
          <a:noFill/>
        </p:spPr>
      </p:pic>
    </p:spTree>
    <p:extLst>
      <p:ext uri="{BB962C8B-B14F-4D97-AF65-F5344CB8AC3E}">
        <p14:creationId xmlns:p14="http://schemas.microsoft.com/office/powerpoint/2010/main" val="259694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p:cNvSpPr>
            <a:spLocks noGrp="1" noChangeArrowheads="1"/>
          </p:cNvSpPr>
          <p:nvPr>
            <p:ph type="title"/>
          </p:nvPr>
        </p:nvSpPr>
        <p:spPr/>
        <p:txBody>
          <a:bodyPr/>
          <a:lstStyle/>
          <a:p>
            <a:pPr eaLnBrk="1" hangingPunct="1"/>
            <a:r>
              <a:rPr lang="tr-TR" altLang="tr-TR" smtClean="0"/>
              <a:t>İkilem Yaşanan Durumlar</a:t>
            </a:r>
          </a:p>
        </p:txBody>
      </p:sp>
      <p:sp>
        <p:nvSpPr>
          <p:cNvPr id="48131" name="Rectangle 3"/>
          <p:cNvSpPr>
            <a:spLocks noGrp="1" noChangeArrowheads="1"/>
          </p:cNvSpPr>
          <p:nvPr>
            <p:ph type="body" idx="1"/>
          </p:nvPr>
        </p:nvSpPr>
        <p:spPr/>
        <p:txBody>
          <a:bodyPr/>
          <a:lstStyle/>
          <a:p>
            <a:pPr eaLnBrk="1" hangingPunct="1"/>
            <a:r>
              <a:rPr lang="tr-TR" altLang="tr-TR" smtClean="0"/>
              <a:t>Hastanın kendine zararlı olanı tercih etmesi</a:t>
            </a:r>
          </a:p>
          <a:p>
            <a:pPr eaLnBrk="1" hangingPunct="1"/>
            <a:r>
              <a:rPr lang="tr-TR" altLang="tr-TR" smtClean="0"/>
              <a:t>Çocuk/karar verme yetisi olmayan hastalar</a:t>
            </a:r>
          </a:p>
          <a:p>
            <a:pPr eaLnBrk="1" hangingPunct="1"/>
            <a:r>
              <a:rPr lang="tr-TR" altLang="tr-TR" smtClean="0"/>
              <a:t>Yaşamın başlangıcına ilişkin kararlar</a:t>
            </a:r>
          </a:p>
          <a:p>
            <a:pPr eaLnBrk="1" hangingPunct="1"/>
            <a:r>
              <a:rPr lang="tr-TR" altLang="tr-TR" smtClean="0"/>
              <a:t>Yaşamın sonuna ilişkin kararlar</a:t>
            </a:r>
          </a:p>
        </p:txBody>
      </p:sp>
    </p:spTree>
    <p:extLst>
      <p:ext uri="{BB962C8B-B14F-4D97-AF65-F5344CB8AC3E}">
        <p14:creationId xmlns:p14="http://schemas.microsoft.com/office/powerpoint/2010/main" val="3796060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p:cNvSpPr>
            <a:spLocks noGrp="1" noChangeArrowheads="1"/>
          </p:cNvSpPr>
          <p:nvPr>
            <p:ph type="title"/>
          </p:nvPr>
        </p:nvSpPr>
        <p:spPr/>
        <p:txBody>
          <a:bodyPr/>
          <a:lstStyle/>
          <a:p>
            <a:pPr eaLnBrk="1" hangingPunct="1"/>
            <a:r>
              <a:rPr lang="tr-TR" altLang="tr-TR" smtClean="0"/>
              <a:t>Hekim/Hasta İlişkisinin Bitmesi</a:t>
            </a:r>
          </a:p>
        </p:txBody>
      </p:sp>
      <p:sp>
        <p:nvSpPr>
          <p:cNvPr id="49155" name="Rectangle 3"/>
          <p:cNvSpPr>
            <a:spLocks noGrp="1" noChangeArrowheads="1"/>
          </p:cNvSpPr>
          <p:nvPr>
            <p:ph type="body" idx="1"/>
          </p:nvPr>
        </p:nvSpPr>
        <p:spPr/>
        <p:txBody>
          <a:bodyPr/>
          <a:lstStyle/>
          <a:p>
            <a:pPr eaLnBrk="1" hangingPunct="1"/>
            <a:endParaRPr lang="tr-TR" altLang="tr-TR" smtClean="0"/>
          </a:p>
          <a:p>
            <a:pPr eaLnBrk="1" hangingPunct="1"/>
            <a:r>
              <a:rPr lang="tr-TR" altLang="tr-TR" smtClean="0"/>
              <a:t>Hastanın başka bir hekimi istemesi</a:t>
            </a:r>
          </a:p>
          <a:p>
            <a:pPr eaLnBrk="1" hangingPunct="1"/>
            <a:r>
              <a:rPr lang="tr-TR" altLang="tr-TR" smtClean="0"/>
              <a:t>Hekimin hastayı istememesi</a:t>
            </a:r>
          </a:p>
          <a:p>
            <a:pPr eaLnBrk="1" hangingPunct="1"/>
            <a:r>
              <a:rPr lang="tr-TR" altLang="tr-TR" smtClean="0"/>
              <a:t>Hekimin diğer bir branşa yönlendirmesi</a:t>
            </a:r>
          </a:p>
        </p:txBody>
      </p:sp>
    </p:spTree>
    <p:extLst>
      <p:ext uri="{BB962C8B-B14F-4D97-AF65-F5344CB8AC3E}">
        <p14:creationId xmlns:p14="http://schemas.microsoft.com/office/powerpoint/2010/main" val="1266846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Başlık"/>
          <p:cNvSpPr>
            <a:spLocks noGrp="1"/>
          </p:cNvSpPr>
          <p:nvPr>
            <p:ph type="title"/>
          </p:nvPr>
        </p:nvSpPr>
        <p:spPr>
          <a:xfrm>
            <a:off x="1116013" y="981075"/>
            <a:ext cx="4608512" cy="760413"/>
          </a:xfrm>
        </p:spPr>
        <p:txBody>
          <a:bodyPr/>
          <a:lstStyle/>
          <a:p>
            <a:r>
              <a:rPr lang="tr-TR" altLang="tr-TR" sz="3200" smtClean="0">
                <a:cs typeface="Times New Roman" pitchFamily="18" charset="0"/>
              </a:rPr>
              <a:t>Kaynaklar</a:t>
            </a:r>
          </a:p>
        </p:txBody>
      </p:sp>
      <p:sp>
        <p:nvSpPr>
          <p:cNvPr id="50179" name="2 İçerik Yer Tutucusu"/>
          <p:cNvSpPr>
            <a:spLocks noGrp="1"/>
          </p:cNvSpPr>
          <p:nvPr>
            <p:ph idx="1"/>
          </p:nvPr>
        </p:nvSpPr>
        <p:spPr>
          <a:xfrm>
            <a:off x="684213" y="2251075"/>
            <a:ext cx="8229600" cy="4606925"/>
          </a:xfrm>
        </p:spPr>
        <p:txBody>
          <a:bodyPr/>
          <a:lstStyle/>
          <a:p>
            <a:r>
              <a:rPr lang="tr-TR" altLang="tr-TR" sz="2000" smtClean="0">
                <a:cs typeface="Times New Roman" pitchFamily="18" charset="0"/>
              </a:rPr>
              <a:t>F. Başak ÇAKMAK/Bilal GÜNENÇ, İnönü Üniversitesi Tıp Fakültesi, çeviri</a:t>
            </a:r>
          </a:p>
          <a:p>
            <a:r>
              <a:rPr lang="tr-TR" altLang="tr-TR" sz="2000" smtClean="0">
                <a:cs typeface="Times New Roman" pitchFamily="18" charset="0"/>
              </a:rPr>
              <a:t>Tolga GÜVEN, Marmara Üniversitesi Tıp Tarihi ve Etik AD ders notları</a:t>
            </a:r>
          </a:p>
          <a:p>
            <a:r>
              <a:rPr lang="tr-TR" altLang="tr-TR" sz="2000" smtClean="0">
                <a:cs typeface="Times New Roman" pitchFamily="18" charset="0"/>
              </a:rPr>
              <a:t>Gürkan SERT, Hasta Hakları</a:t>
            </a:r>
          </a:p>
          <a:p>
            <a:r>
              <a:rPr lang="tr-TR" altLang="tr-TR" sz="2000" smtClean="0">
                <a:cs typeface="Times New Roman" pitchFamily="18" charset="0"/>
              </a:rPr>
              <a:t>Robert M VEATCH, Medical Ethics</a:t>
            </a:r>
          </a:p>
          <a:p>
            <a:r>
              <a:rPr lang="tr-TR" altLang="tr-TR" sz="2000" smtClean="0">
                <a:cs typeface="Times New Roman" pitchFamily="18" charset="0"/>
              </a:rPr>
              <a:t>Emine ATABEK, Mebrure DEĞER, Tıbbi Deontoloji Konuları</a:t>
            </a:r>
          </a:p>
          <a:p>
            <a:r>
              <a:rPr lang="tr-TR" altLang="tr-TR" sz="2000" smtClean="0">
                <a:cs typeface="Times New Roman" pitchFamily="18" charset="0"/>
              </a:rPr>
              <a:t>Hasta Hakları Yönetmeliği, 1998</a:t>
            </a:r>
          </a:p>
          <a:p>
            <a:r>
              <a:rPr lang="tr-TR" altLang="tr-TR" sz="2000" smtClean="0">
                <a:cs typeface="Times New Roman" pitchFamily="18" charset="0"/>
              </a:rPr>
              <a:t>Klinik Araştırmalar Hakkında Yönetmelik, 2011</a:t>
            </a:r>
          </a:p>
          <a:p>
            <a:r>
              <a:rPr lang="tr-TR" altLang="tr-TR" sz="2000" smtClean="0">
                <a:cs typeface="Times New Roman" pitchFamily="18" charset="0"/>
              </a:rPr>
              <a:t>Çağlar Boyu Tıp, Roche Yayınları</a:t>
            </a:r>
          </a:p>
          <a:p>
            <a:r>
              <a:rPr lang="tr-TR" altLang="tr-TR" sz="2000" u="sng" smtClean="0">
                <a:cs typeface="Times New Roman" pitchFamily="18" charset="0"/>
                <a:hlinkClick r:id="rId2"/>
              </a:rPr>
              <a:t>http://en.wikipedia.org/wiki/Main_Page</a:t>
            </a:r>
            <a:endParaRPr lang="tr-TR" altLang="tr-TR" sz="2000" smtClean="0">
              <a:cs typeface="Times New Roman" pitchFamily="18" charset="0"/>
            </a:endParaRPr>
          </a:p>
          <a:p>
            <a:endParaRPr lang="tr-TR" altLang="tr-TR" smtClean="0"/>
          </a:p>
        </p:txBody>
      </p:sp>
    </p:spTree>
    <p:extLst>
      <p:ext uri="{BB962C8B-B14F-4D97-AF65-F5344CB8AC3E}">
        <p14:creationId xmlns:p14="http://schemas.microsoft.com/office/powerpoint/2010/main" val="128720979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psüller">
  <a:themeElements>
    <a:clrScheme name="Kapsüller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Kapsüller">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psüller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Kapsüller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Kapsüller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Kapsüller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Kapsüller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Kapsüller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Kapsüller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Kapsüller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349</Words>
  <Application>Microsoft Office PowerPoint</Application>
  <PresentationFormat>Ekran Gösterisi (4:3)</PresentationFormat>
  <Paragraphs>85</Paragraphs>
  <Slides>21</Slides>
  <Notes>0</Notes>
  <HiddenSlides>0</HiddenSlides>
  <MMClips>0</MMClips>
  <ScaleCrop>false</ScaleCrop>
  <HeadingPairs>
    <vt:vector size="4" baseType="variant">
      <vt:variant>
        <vt:lpstr>Tema</vt:lpstr>
      </vt:variant>
      <vt:variant>
        <vt:i4>2</vt:i4>
      </vt:variant>
      <vt:variant>
        <vt:lpstr>Slayt Başlıkları</vt:lpstr>
      </vt:variant>
      <vt:variant>
        <vt:i4>21</vt:i4>
      </vt:variant>
    </vt:vector>
  </HeadingPairs>
  <TitlesOfParts>
    <vt:vector size="23" baseType="lpstr">
      <vt:lpstr>Ofis Teması</vt:lpstr>
      <vt:lpstr>Kapsüller</vt:lpstr>
      <vt:lpstr>Hasta-hekim ilişkisi modelleri</vt:lpstr>
      <vt:lpstr>  Buyurgan hekim davranışı</vt:lpstr>
      <vt:lpstr>Buyurgan hekim davranışı</vt:lpstr>
      <vt:lpstr>Buyurgan hekim davranışı</vt:lpstr>
      <vt:lpstr>Danışman hekim davranışı</vt:lpstr>
      <vt:lpstr>Danışman hekim davranışı</vt:lpstr>
      <vt:lpstr>Danışman hekim davranışı</vt:lpstr>
      <vt:lpstr>   Katılımcı yaklaşım modeli</vt:lpstr>
      <vt:lpstr>  Katılımcı yaklaşım modeli</vt:lpstr>
      <vt:lpstr>   Katılımcı yaklaşım modeli</vt:lpstr>
      <vt:lpstr>   Katılımcı yaklaşım modeli</vt:lpstr>
      <vt:lpstr>Hekim/Hasta İlişkisi</vt:lpstr>
      <vt:lpstr>Yasal Dayanak</vt:lpstr>
      <vt:lpstr>Cenevre Bildirgesi</vt:lpstr>
      <vt:lpstr>İnsan Hakları Evrensel Bildirgesi</vt:lpstr>
      <vt:lpstr>Hasta Hakları Yönetmeliği</vt:lpstr>
      <vt:lpstr>Hastanın Yapması Gerekenler</vt:lpstr>
      <vt:lpstr>Bergama Asklepionu</vt:lpstr>
      <vt:lpstr>İkilem Yaşanan Durumlar</vt:lpstr>
      <vt:lpstr>Hekim/Hasta İlişkisinin Bitmesi</vt:lpstr>
      <vt:lpstr>Kaynaklar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Hasta-hekim ilişkisi modelleri</dc:title>
  <dc:creator>Acer</dc:creator>
  <cp:lastModifiedBy>Acer</cp:lastModifiedBy>
  <cp:revision>1</cp:revision>
  <dcterms:created xsi:type="dcterms:W3CDTF">2020-03-03T07:01:04Z</dcterms:created>
  <dcterms:modified xsi:type="dcterms:W3CDTF">2020-03-03T07:01:45Z</dcterms:modified>
</cp:coreProperties>
</file>